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3"/>
  </p:sldMasterIdLst>
  <p:sldIdLst>
    <p:sldId id="256" r:id="rId24"/>
    <p:sldId id="257" r:id="rId25"/>
    <p:sldId id="307" r:id="rId26"/>
    <p:sldId id="258" r:id="rId27"/>
    <p:sldId id="259" r:id="rId28"/>
    <p:sldId id="313" r:id="rId29"/>
    <p:sldId id="314" r:id="rId30"/>
    <p:sldId id="315" r:id="rId31"/>
    <p:sldId id="278" r:id="rId32"/>
    <p:sldId id="277" r:id="rId33"/>
    <p:sldId id="316" r:id="rId34"/>
    <p:sldId id="317" r:id="rId35"/>
    <p:sldId id="318" r:id="rId36"/>
    <p:sldId id="260" r:id="rId37"/>
    <p:sldId id="274" r:id="rId38"/>
    <p:sldId id="261" r:id="rId39"/>
    <p:sldId id="262" r:id="rId40"/>
    <p:sldId id="263" r:id="rId41"/>
    <p:sldId id="265" r:id="rId42"/>
    <p:sldId id="266" r:id="rId43"/>
    <p:sldId id="267" r:id="rId44"/>
    <p:sldId id="268" r:id="rId45"/>
    <p:sldId id="269" r:id="rId46"/>
    <p:sldId id="319" r:id="rId47"/>
    <p:sldId id="290" r:id="rId48"/>
    <p:sldId id="291" r:id="rId49"/>
    <p:sldId id="292" r:id="rId50"/>
    <p:sldId id="320" r:id="rId51"/>
    <p:sldId id="321" r:id="rId52"/>
    <p:sldId id="326" r:id="rId53"/>
    <p:sldId id="333" r:id="rId54"/>
    <p:sldId id="335" r:id="rId55"/>
    <p:sldId id="334" r:id="rId56"/>
    <p:sldId id="339" r:id="rId57"/>
    <p:sldId id="336" r:id="rId58"/>
    <p:sldId id="337" r:id="rId59"/>
    <p:sldId id="338" r:id="rId60"/>
    <p:sldId id="332" r:id="rId61"/>
    <p:sldId id="342" r:id="rId62"/>
    <p:sldId id="340" r:id="rId63"/>
    <p:sldId id="341" r:id="rId64"/>
    <p:sldId id="301" r:id="rId65"/>
    <p:sldId id="288" r:id="rId66"/>
    <p:sldId id="343" r:id="rId67"/>
    <p:sldId id="330" r:id="rId68"/>
    <p:sldId id="344" r:id="rId69"/>
    <p:sldId id="345" r:id="rId70"/>
    <p:sldId id="346" r:id="rId71"/>
    <p:sldId id="347" r:id="rId72"/>
    <p:sldId id="348" r:id="rId73"/>
    <p:sldId id="349" r:id="rId74"/>
    <p:sldId id="323" r:id="rId75"/>
    <p:sldId id="306" r:id="rId76"/>
    <p:sldId id="299" r:id="rId77"/>
    <p:sldId id="328" r:id="rId78"/>
    <p:sldId id="324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63" Type="http://schemas.openxmlformats.org/officeDocument/2006/relationships/slide" Target="slides/slide40.xml"/><Relationship Id="rId68" Type="http://schemas.openxmlformats.org/officeDocument/2006/relationships/slide" Target="slides/slide45.xml"/><Relationship Id="rId76" Type="http://schemas.openxmlformats.org/officeDocument/2006/relationships/slide" Target="slides/slide53.xml"/><Relationship Id="rId84" Type="http://schemas.microsoft.com/office/2015/10/relationships/revisionInfo" Target="revisionInfo.xml"/><Relationship Id="rId7" Type="http://schemas.openxmlformats.org/officeDocument/2006/relationships/customXml" Target="../customXml/item7.xml"/><Relationship Id="rId71" Type="http://schemas.openxmlformats.org/officeDocument/2006/relationships/slide" Target="slides/slide48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66" Type="http://schemas.openxmlformats.org/officeDocument/2006/relationships/slide" Target="slides/slide43.xml"/><Relationship Id="rId74" Type="http://schemas.openxmlformats.org/officeDocument/2006/relationships/slide" Target="slides/slide51.xml"/><Relationship Id="rId79" Type="http://schemas.openxmlformats.org/officeDocument/2006/relationships/slide" Target="slides/slide56.xml"/><Relationship Id="rId5" Type="http://schemas.openxmlformats.org/officeDocument/2006/relationships/customXml" Target="../customXml/item5.xml"/><Relationship Id="rId61" Type="http://schemas.openxmlformats.org/officeDocument/2006/relationships/slide" Target="slides/slide38.xml"/><Relationship Id="rId82" Type="http://schemas.openxmlformats.org/officeDocument/2006/relationships/theme" Target="theme/theme1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slide" Target="slides/slide37.xml"/><Relationship Id="rId65" Type="http://schemas.openxmlformats.org/officeDocument/2006/relationships/slide" Target="slides/slide42.xml"/><Relationship Id="rId73" Type="http://schemas.openxmlformats.org/officeDocument/2006/relationships/slide" Target="slides/slide50.xml"/><Relationship Id="rId78" Type="http://schemas.openxmlformats.org/officeDocument/2006/relationships/slide" Target="slides/slide55.xml"/><Relationship Id="rId8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slide" Target="slides/slide41.xml"/><Relationship Id="rId69" Type="http://schemas.openxmlformats.org/officeDocument/2006/relationships/slide" Target="slides/slide46.xml"/><Relationship Id="rId77" Type="http://schemas.openxmlformats.org/officeDocument/2006/relationships/slide" Target="slides/slide54.xml"/><Relationship Id="rId8" Type="http://schemas.openxmlformats.org/officeDocument/2006/relationships/customXml" Target="../customXml/item8.xml"/><Relationship Id="rId51" Type="http://schemas.openxmlformats.org/officeDocument/2006/relationships/slide" Target="slides/slide28.xml"/><Relationship Id="rId72" Type="http://schemas.openxmlformats.org/officeDocument/2006/relationships/slide" Target="slides/slide49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Relationship Id="rId67" Type="http://schemas.openxmlformats.org/officeDocument/2006/relationships/slide" Target="slides/slide44.xml"/><Relationship Id="rId20" Type="http://schemas.openxmlformats.org/officeDocument/2006/relationships/customXml" Target="../customXml/item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slide" Target="slides/slide39.xml"/><Relationship Id="rId70" Type="http://schemas.openxmlformats.org/officeDocument/2006/relationships/slide" Target="slides/slide47.xml"/><Relationship Id="rId75" Type="http://schemas.openxmlformats.org/officeDocument/2006/relationships/slide" Target="slides/slide52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1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web-appbuilder/guide/xt-system-requirements.ht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generator-esri-appbuilder-j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top100projects.ca/map/" TargetMode="External"/><Relationship Id="rId7" Type="http://schemas.openxmlformats.org/officeDocument/2006/relationships/hyperlink" Target="http://webappbuilderdemos.s3-website-us-east-1.amazonaws.com/waterfront/" TargetMode="External"/><Relationship Id="rId2" Type="http://schemas.openxmlformats.org/officeDocument/2006/relationships/hyperlink" Target="http://pm.maps.arcgis.com/apps/webappviewer/index.html?id=3eed8d6b30ea443dafe4380d70d0fa5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olmaps.esri.com/dashboards/visionzero/" TargetMode="External"/><Relationship Id="rId5" Type="http://schemas.openxmlformats.org/officeDocument/2006/relationships/hyperlink" Target="https://whereto.sg/index.html" TargetMode="External"/><Relationship Id="rId4" Type="http://schemas.openxmlformats.org/officeDocument/2006/relationships/hyperlink" Target="http://gisapp.mahoningcountyoh.gov/Mahgis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avinr/web-appbuilder-tools-techniques-dev-summit-2017" TargetMode="External"/><Relationship Id="rId3" Type="http://schemas.openxmlformats.org/officeDocument/2006/relationships/hyperlink" Target="https://geonet.esri.com/groups/web-appbuilder-custom-themes" TargetMode="External"/><Relationship Id="rId7" Type="http://schemas.openxmlformats.org/officeDocument/2006/relationships/hyperlink" Target="https://geonet.esri.com/blogs/myAlaskaGIS/2016/03/09/web-appbuilder-developer-edition-customization-resource-list" TargetMode="External"/><Relationship Id="rId2" Type="http://schemas.openxmlformats.org/officeDocument/2006/relationships/hyperlink" Target="https://geonet.esri.com/groups/web-app-builder-custom-widgets/cont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sri/WAB-Image-Services-Widgets" TargetMode="External"/><Relationship Id="rId5" Type="http://schemas.openxmlformats.org/officeDocument/2006/relationships/hyperlink" Target="https://github.com/Esri/solutions-webappbuilder-widgets" TargetMode="External"/><Relationship Id="rId4" Type="http://schemas.openxmlformats.org/officeDocument/2006/relationships/hyperlink" Target="https://geonet.esri.com/thread/119278-roberts-custom-wab-widgets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co.stearns.mn.us/parks/index.html" TargetMode="External"/><Relationship Id="rId2" Type="http://schemas.openxmlformats.org/officeDocument/2006/relationships/hyperlink" Target="http://gis.anokacountymn.gov/GoAnok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id.houstoneng.net/" TargetMode="External"/><Relationship Id="rId4" Type="http://schemas.openxmlformats.org/officeDocument/2006/relationships/hyperlink" Target="http://tcs.houstoneng.net/wi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hedlund/2017GISLIS" TargetMode="External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54" y="794327"/>
            <a:ext cx="9375093" cy="1919709"/>
          </a:xfrm>
        </p:spPr>
        <p:txBody>
          <a:bodyPr/>
          <a:lstStyle/>
          <a:p>
            <a:pPr algn="ctr"/>
            <a:r>
              <a:rPr lang="en-US" sz="4800" dirty="0"/>
              <a:t>Creating a Custom Widget with the Web AppBuilder for ArcGIS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63EC-CDC6-40B0-9492-1E09AFBD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20" y="3345966"/>
            <a:ext cx="5309362" cy="29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3. Create a web Map – Portal or ArcGIS Online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581" y="1771338"/>
            <a:ext cx="6744256" cy="2061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81" y="4257416"/>
            <a:ext cx="7538721" cy="22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62D1-6F9A-4689-8C60-4B816833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964"/>
          </a:xfrm>
        </p:spPr>
        <p:txBody>
          <a:bodyPr>
            <a:normAutofit/>
          </a:bodyPr>
          <a:lstStyle/>
          <a:p>
            <a:r>
              <a:rPr lang="en-US" sz="3200" dirty="0"/>
              <a:t>4. Configure, Share, and Save the web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53EA2-3295-4103-BB45-B84FAB8D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5" y="1394690"/>
            <a:ext cx="9076330" cy="512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A70F-81EF-4F4D-930E-6207E7B9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88" y="2997644"/>
            <a:ext cx="3522628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6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6902-BB5B-42E1-A177-85661559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3273"/>
            <a:ext cx="8596668" cy="1607127"/>
          </a:xfrm>
        </p:spPr>
        <p:txBody>
          <a:bodyPr>
            <a:noAutofit/>
          </a:bodyPr>
          <a:lstStyle/>
          <a:p>
            <a:r>
              <a:rPr lang="en-US" sz="3200" dirty="0"/>
              <a:t>5.(Optional)Create a Web </a:t>
            </a:r>
            <a:r>
              <a:rPr lang="en-US" sz="3200" dirty="0" err="1"/>
              <a:t>AppBuilder</a:t>
            </a:r>
            <a:r>
              <a:rPr lang="en-US" sz="3200" dirty="0"/>
              <a:t> App from your web map in Portal for ArcGIS or ArcGIS Online – Same Process!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0EE8-4C87-45FB-825D-F8AC70A3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2" y="2041236"/>
            <a:ext cx="8263719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8ED1-0150-4EB3-80F3-70AE424E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39469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6. Configure your app. Pick a theme and all out-of-the-box widget you want. Save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Note: The step can also be done in the WAB Developer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D956D-4D50-4727-8EBD-C65CD222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4291"/>
            <a:ext cx="8159575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Ready to Roll with the Developers Versions of the WAB……Download the Software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885" y="2160588"/>
            <a:ext cx="6884268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Sign In before you Download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26" y="1616364"/>
            <a:ext cx="9055234" cy="38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7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Downloaded </a:t>
            </a:r>
            <a:r>
              <a:rPr lang="en-US" dirty="0" err="1"/>
              <a:t>Zipfile</a:t>
            </a:r>
            <a:r>
              <a:rPr lang="en-US" dirty="0"/>
              <a:t> to Desired Location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452377"/>
            <a:ext cx="8596312" cy="32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Configure Software….Just a Couple Items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9" y="990399"/>
            <a:ext cx="7226744" cy="5774479"/>
          </a:xfrm>
        </p:spPr>
      </p:pic>
    </p:spTree>
    <p:extLst>
      <p:ext uri="{BB962C8B-B14F-4D97-AF65-F5344CB8AC3E}">
        <p14:creationId xmlns:p14="http://schemas.microsoft.com/office/powerpoint/2010/main" val="97434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Create Application in AGOL or Portal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8" y="1132641"/>
            <a:ext cx="8319247" cy="5553521"/>
          </a:xfrm>
        </p:spPr>
      </p:pic>
    </p:spTree>
    <p:extLst>
      <p:ext uri="{BB962C8B-B14F-4D97-AF65-F5344CB8AC3E}">
        <p14:creationId xmlns:p14="http://schemas.microsoft.com/office/powerpoint/2010/main" val="3499951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Register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8" y="1189113"/>
            <a:ext cx="8232715" cy="5345448"/>
          </a:xfrm>
        </p:spPr>
      </p:pic>
    </p:spTree>
    <p:extLst>
      <p:ext uri="{BB962C8B-B14F-4D97-AF65-F5344CB8AC3E}">
        <p14:creationId xmlns:p14="http://schemas.microsoft.com/office/powerpoint/2010/main" val="43690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the Web Appbuilder for ArcGIS?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An ArcGIS Framework that allows one to create HTML/JavaScript Apps that run on desktops, tablets, and smartphones</a:t>
            </a:r>
          </a:p>
          <a:p>
            <a:r>
              <a:rPr lang="en-US" sz="2000" dirty="0"/>
              <a:t>The software allows you create applications without any coding……Even though you can create even cooler apps if you know how to code with the Developers edition</a:t>
            </a:r>
          </a:p>
          <a:p>
            <a:r>
              <a:rPr lang="en-US" sz="2000" dirty="0"/>
              <a:t>Has built in/ready-to-use widgets and themes to choose from</a:t>
            </a:r>
          </a:p>
          <a:p>
            <a:r>
              <a:rPr lang="en-US" sz="2000" dirty="0"/>
              <a:t>Allows one to deploy a WAB app on ArcGIS Online or on his/her own server</a:t>
            </a:r>
          </a:p>
          <a:p>
            <a:r>
              <a:rPr lang="en-US" sz="2000" dirty="0"/>
              <a:t>Built in responsive design (display adjust based on device accessing application)</a:t>
            </a:r>
          </a:p>
          <a:p>
            <a:r>
              <a:rPr lang="en-US" sz="2000" dirty="0"/>
              <a:t>Requires ArcGIS Online or Portal for ArcGIS</a:t>
            </a:r>
          </a:p>
          <a:p>
            <a:r>
              <a:rPr lang="en-US" sz="2000" dirty="0"/>
              <a:t>The framework is integrated with </a:t>
            </a:r>
            <a:r>
              <a:rPr lang="en-US" sz="2000" dirty="0" err="1"/>
              <a:t>WebMaps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Add AP ID (and Portal URL) to WAB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4" y="1189113"/>
            <a:ext cx="8495339" cy="5527652"/>
          </a:xfrm>
        </p:spPr>
      </p:pic>
    </p:spTree>
    <p:extLst>
      <p:ext uri="{BB962C8B-B14F-4D97-AF65-F5344CB8AC3E}">
        <p14:creationId xmlns:p14="http://schemas.microsoft.com/office/powerpoint/2010/main" val="294642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Invalid </a:t>
            </a:r>
            <a:r>
              <a:rPr lang="en-US" dirty="0" err="1"/>
              <a:t>Redirect_URI</a:t>
            </a:r>
            <a:r>
              <a:rPr lang="en-US" dirty="0"/>
              <a:t> message……WT????????....No Worries….Not a Big Deal</a:t>
            </a:r>
          </a:p>
        </p:txBody>
      </p:sp>
      <p:pic>
        <p:nvPicPr>
          <p:cNvPr id="1026" name="Picture 2" descr="https://img.clipartfest.com/4de0d4d275584bc29480b63bbada371f_out-clipart-gif-164471602-clipart-pulling-hair-out_378-45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66" y="1682461"/>
            <a:ext cx="36004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04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Out Why….</a:t>
            </a:r>
            <a:r>
              <a:rPr lang="en-US" sz="2700" dirty="0"/>
              <a:t>In My Case, the full computer name wasn’t used the first go-round.  Update App Registration, delete </a:t>
            </a:r>
            <a:r>
              <a:rPr lang="en-US" sz="2700" dirty="0" err="1"/>
              <a:t>singininfo.json</a:t>
            </a:r>
            <a:r>
              <a:rPr lang="en-US" sz="2700" dirty="0"/>
              <a:t>, and try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0" y="1631671"/>
            <a:ext cx="7675876" cy="5030893"/>
          </a:xfrm>
        </p:spPr>
      </p:pic>
    </p:spTree>
    <p:extLst>
      <p:ext uri="{BB962C8B-B14F-4D97-AF65-F5344CB8AC3E}">
        <p14:creationId xmlns:p14="http://schemas.microsoft.com/office/powerpoint/2010/main" val="7832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New </a:t>
            </a:r>
            <a:r>
              <a:rPr lang="en-US" sz="2700" dirty="0" err="1"/>
              <a:t>AppId</a:t>
            </a:r>
            <a:r>
              <a:rPr lang="en-US" sz="2700" dirty="0"/>
              <a:t> Worked!!!....Now just give permission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7" y="1189113"/>
            <a:ext cx="6564241" cy="5397108"/>
          </a:xfrm>
        </p:spPr>
      </p:pic>
    </p:spTree>
    <p:extLst>
      <p:ext uri="{BB962C8B-B14F-4D97-AF65-F5344CB8AC3E}">
        <p14:creationId xmlns:p14="http://schemas.microsoft.com/office/powerpoint/2010/main" val="878697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88CC-9979-400A-9A33-2D243AA4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129310"/>
            <a:ext cx="9153929" cy="6003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New  OR Import (Account or Computer)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A827B-0A6E-44AD-B093-DFA1678E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2" y="729673"/>
            <a:ext cx="879565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7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Select Template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2" y="884169"/>
            <a:ext cx="804761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8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Give It A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58" y="912021"/>
            <a:ext cx="6486157" cy="56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8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1158224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2000" dirty="0"/>
              <a:t>(Note: Step 5 and 6 in AGOL or Portal Could have been accomplished via the Developer Edition as well)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63" y="1450109"/>
            <a:ext cx="8303191" cy="49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5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138545"/>
            <a:ext cx="9181545" cy="858982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1800" dirty="0"/>
              <a:t>(Note: Step 5 and 6 in AGOL or Portal Could have been accomplished via the Developer Edition as well)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776BC-4B4B-4CAB-AF1E-AA1D0B3B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56" y="1080954"/>
            <a:ext cx="2772980" cy="491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41591-1D3A-4125-8F69-27EFF5FC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26" y="1080954"/>
            <a:ext cx="2733965" cy="5777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1784A-71C7-4F7F-95A6-0C953CD4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72" y="1080954"/>
            <a:ext cx="2737583" cy="37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5EB2-ED50-4F21-8382-108B45FD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Paul Takes Over</a:t>
            </a:r>
          </a:p>
        </p:txBody>
      </p:sp>
    </p:spTree>
    <p:extLst>
      <p:ext uri="{BB962C8B-B14F-4D97-AF65-F5344CB8AC3E}">
        <p14:creationId xmlns:p14="http://schemas.microsoft.com/office/powerpoint/2010/main" val="3938839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 Options to Work With Web AppBuilder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7"/>
            <a:ext cx="8596668" cy="461107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Within ArcGIS Online or Portal for ArcGIS</a:t>
            </a:r>
          </a:p>
          <a:p>
            <a:pPr lvl="1"/>
            <a:r>
              <a:rPr lang="en-US" sz="1800" dirty="0"/>
              <a:t>Framework embedded in the web site</a:t>
            </a:r>
          </a:p>
          <a:p>
            <a:pPr lvl="1"/>
            <a:r>
              <a:rPr lang="en-US" sz="1800" dirty="0"/>
              <a:t>Activate in AGOL and Portal from Multiple places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Developer Edition</a:t>
            </a:r>
          </a:p>
          <a:p>
            <a:pPr lvl="1"/>
            <a:r>
              <a:rPr lang="en-US" sz="1800" dirty="0"/>
              <a:t>Separate download and installed locally</a:t>
            </a:r>
          </a:p>
          <a:p>
            <a:pPr lvl="1"/>
            <a:r>
              <a:rPr lang="en-US" sz="1800" dirty="0"/>
              <a:t>Sign in with ArcGIS Online or Portal for ArcGIS credentials</a:t>
            </a:r>
          </a:p>
          <a:p>
            <a:pPr lvl="1"/>
            <a:r>
              <a:rPr lang="en-US" sz="1800" dirty="0"/>
              <a:t>Support for custom widgets and themes</a:t>
            </a:r>
          </a:p>
          <a:p>
            <a:pPr lvl="1"/>
            <a:r>
              <a:rPr lang="en-US" sz="1800" dirty="0"/>
              <a:t>System requirements</a:t>
            </a:r>
          </a:p>
          <a:p>
            <a:pPr lvl="2"/>
            <a:r>
              <a:rPr lang="en-US" sz="1600" dirty="0">
                <a:hlinkClick r:id="rId2"/>
              </a:rPr>
              <a:t>https://developers.arcgis.com/web-appbuilder/guide/xt-system-requirements.htm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93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Now On To That Coding Stuff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4DE7F-9612-4E61-A1D7-B7F48F7F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3" y="139238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1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Developer Edition – First Steps - Review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39FED2-3F20-45EE-85AD-6558E484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828"/>
            <a:ext cx="4995046" cy="1901277"/>
          </a:xfrm>
        </p:spPr>
        <p:txBody>
          <a:bodyPr>
            <a:noAutofit/>
          </a:bodyPr>
          <a:lstStyle/>
          <a:p>
            <a:r>
              <a:rPr lang="en-US" sz="2000" dirty="0"/>
              <a:t>Download Developer Edition Files</a:t>
            </a:r>
          </a:p>
          <a:p>
            <a:r>
              <a:rPr lang="en-US" sz="2000" dirty="0"/>
              <a:t>Start .BAT batch file</a:t>
            </a:r>
          </a:p>
          <a:p>
            <a:r>
              <a:rPr lang="en-US" sz="2000" dirty="0"/>
              <a:t>Register App ID</a:t>
            </a:r>
          </a:p>
          <a:p>
            <a:r>
              <a:rPr lang="en-US" sz="2000" dirty="0"/>
              <a:t>Create some new Web Map</a:t>
            </a:r>
          </a:p>
        </p:txBody>
      </p:sp>
    </p:spTree>
    <p:extLst>
      <p:ext uri="{BB962C8B-B14F-4D97-AF65-F5344CB8AC3E}">
        <p14:creationId xmlns:p14="http://schemas.microsoft.com/office/powerpoint/2010/main" val="1985047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402" y="291885"/>
            <a:ext cx="9553504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Wait …  What about the ArcGIS JavaScript API 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6"/>
            <a:ext cx="8596668" cy="3249629"/>
          </a:xfrm>
        </p:spPr>
        <p:txBody>
          <a:bodyPr>
            <a:noAutofit/>
          </a:bodyPr>
          <a:lstStyle/>
          <a:p>
            <a:r>
              <a:rPr lang="en-US" sz="2000" dirty="0"/>
              <a:t>Still exists !</a:t>
            </a:r>
          </a:p>
          <a:p>
            <a:r>
              <a:rPr lang="en-US" sz="2000" dirty="0"/>
              <a:t>For advanced site designing and customizations</a:t>
            </a:r>
          </a:p>
          <a:p>
            <a:r>
              <a:rPr lang="en-US" sz="2000" dirty="0"/>
              <a:t>Not as many restrictions </a:t>
            </a:r>
          </a:p>
          <a:p>
            <a:pPr lvl="1"/>
            <a:r>
              <a:rPr lang="en-US" sz="1800" dirty="0"/>
              <a:t>Does not require ArcGIS Online or Portal connection</a:t>
            </a:r>
          </a:p>
          <a:p>
            <a:pPr lvl="1"/>
            <a:r>
              <a:rPr lang="en-US" sz="1800" dirty="0"/>
              <a:t>Does not require Web Map and can work directly with services.</a:t>
            </a:r>
          </a:p>
          <a:p>
            <a:r>
              <a:rPr lang="en-US" sz="2000" dirty="0"/>
              <a:t>3.X vs 4.X</a:t>
            </a:r>
          </a:p>
        </p:txBody>
      </p:sp>
    </p:spTree>
    <p:extLst>
      <p:ext uri="{BB962C8B-B14F-4D97-AF65-F5344CB8AC3E}">
        <p14:creationId xmlns:p14="http://schemas.microsoft.com/office/powerpoint/2010/main" val="34534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(Developer Edition) - Overview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Leverages ArcGIS API for JavaScript (same back end libraries)</a:t>
            </a:r>
          </a:p>
          <a:p>
            <a:r>
              <a:rPr lang="en-US" sz="2000" dirty="0"/>
              <a:t>Can add custom widgets and themes</a:t>
            </a:r>
          </a:p>
          <a:p>
            <a:r>
              <a:rPr lang="en-US" sz="2000" dirty="0"/>
              <a:t>Node.js</a:t>
            </a:r>
          </a:p>
        </p:txBody>
      </p:sp>
      <p:pic>
        <p:nvPicPr>
          <p:cNvPr id="8" name="Picture 2" descr="http://classroom.w3devcampus.com/pluginfile.php/19451/mod_book/chapter/2416/logo_node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78" y="2495228"/>
            <a:ext cx="2895600" cy="99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hedlund\AppData\Local\Temp\SNAGHTML13363028.PNG">
            <a:extLst>
              <a:ext uri="{FF2B5EF4-FFF2-40B4-BE49-F238E27FC236}">
                <a16:creationId xmlns:a16="http://schemas.microsoft.com/office/drawing/2014/main" id="{4F66C9C2-B432-4959-A66F-22268343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7" y="3813175"/>
            <a:ext cx="64484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1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WAB Development – Technical Stuff Needed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3313479" cy="1870280"/>
          </a:xfrm>
        </p:spPr>
        <p:txBody>
          <a:bodyPr>
            <a:noAutofit/>
          </a:bodyPr>
          <a:lstStyle/>
          <a:p>
            <a:r>
              <a:rPr lang="en-US" sz="2000" dirty="0"/>
              <a:t>HTML/JavaScript/CSS</a:t>
            </a:r>
          </a:p>
          <a:p>
            <a:r>
              <a:rPr lang="en-US" sz="2000" dirty="0"/>
              <a:t>DOJO Framework</a:t>
            </a:r>
          </a:p>
          <a:p>
            <a:r>
              <a:rPr lang="en-US" sz="2000" dirty="0"/>
              <a:t>JIMU (CSS styling)</a:t>
            </a:r>
          </a:p>
          <a:p>
            <a:r>
              <a:rPr lang="en-US" sz="2000" dirty="0"/>
              <a:t>Configuration in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B8ACE-0006-4E8D-B3D0-4E16D344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64" y="1030637"/>
            <a:ext cx="1875900" cy="105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252C7-A265-4193-BE73-6D1204AF5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13" y="2477069"/>
            <a:ext cx="1582815" cy="686433"/>
          </a:xfrm>
          <a:prstGeom prst="rect">
            <a:avLst/>
          </a:prstGeom>
        </p:spPr>
      </p:pic>
      <p:pic>
        <p:nvPicPr>
          <p:cNvPr id="3074" name="Picture 2" descr="http://tapoueh.org/img/JSON.png">
            <a:extLst>
              <a:ext uri="{FF2B5EF4-FFF2-40B4-BE49-F238E27FC236}">
                <a16:creationId xmlns:a16="http://schemas.microsoft.com/office/drawing/2014/main" id="{FC3D1A59-9241-4742-BCDD-4EF8FDC7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37" y="3812994"/>
            <a:ext cx="1276927" cy="12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72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Responsive Design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13" y="1189113"/>
            <a:ext cx="5895440" cy="4259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29" y="2560713"/>
            <a:ext cx="5069754" cy="3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" y="1105293"/>
            <a:ext cx="208183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Even works on this 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090D9-C10A-42AE-8AD1-508A3F7E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34" y="2013526"/>
            <a:ext cx="5637369" cy="3269674"/>
          </a:xfrm>
          <a:prstGeom prst="rect">
            <a:avLst/>
          </a:prstGeom>
        </p:spPr>
      </p:pic>
      <p:pic>
        <p:nvPicPr>
          <p:cNvPr id="2050" name="Picture 2" descr="https://store.storeimages.cdn-apple.com/4974/as-images.apple.com/is/image/AppleInc/aos/published/images/i/ph/iphone/x/iphone-x-gallery1-2017?wid=835&amp;hei=641&amp;fmt=jpeg&amp;qlt=95&amp;op_sharpen=0&amp;resMode=bicub&amp;op_usm=0.5,0.5,0,0&amp;iccEmbed=0&amp;layer=comp&amp;.v=1505233474411">
            <a:extLst>
              <a:ext uri="{FF2B5EF4-FFF2-40B4-BE49-F238E27FC236}">
                <a16:creationId xmlns:a16="http://schemas.microsoft.com/office/drawing/2014/main" id="{C359EB1F-1DF3-4FFC-ABCF-013FFA77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8" y="1523998"/>
            <a:ext cx="5366170" cy="41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350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Not this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80F84-77CB-4717-A810-8D1EB8E7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73" y="1189114"/>
            <a:ext cx="5405545" cy="54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2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Creating Custom Widgets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7C6A-65F5-4C4C-B313-13D0699B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6" y="1050568"/>
            <a:ext cx="7634243" cy="53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5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Extend Base Widget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51" y="1081842"/>
            <a:ext cx="8145202" cy="53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/>
          <a:lstStyle/>
          <a:p>
            <a:r>
              <a:rPr lang="en-US" dirty="0"/>
              <a:t> How Can It Help You Create Applications?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I will attempt to show you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" y="2279474"/>
            <a:ext cx="6981594" cy="42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File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24" y="1189113"/>
            <a:ext cx="8107914" cy="5189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514600"/>
            <a:ext cx="518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https://github.com/Esri/generator-esri-appbuilder-js</a:t>
            </a:r>
            <a:endParaRPr lang="en-US" sz="1600" dirty="0"/>
          </a:p>
          <a:p>
            <a:endParaRPr lang="en-US" sz="900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440723" y="1963615"/>
            <a:ext cx="1005840" cy="4572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5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Widget Files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FDEB4-9F55-4DEE-9AED-705C5738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58" y="3796432"/>
            <a:ext cx="4000000" cy="22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CE54C-0F18-4717-98A3-43DCA14D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77" y="1104680"/>
            <a:ext cx="4228571" cy="17047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22069D-8C69-4FD3-B383-1B81286B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80" y="3082072"/>
            <a:ext cx="8438956" cy="540165"/>
          </a:xfrm>
        </p:spPr>
        <p:txBody>
          <a:bodyPr>
            <a:noAutofit/>
          </a:bodyPr>
          <a:lstStyle/>
          <a:p>
            <a:r>
              <a:rPr lang="en-US" sz="2000" dirty="0" err="1"/>
              <a:t>WebAppBuilder</a:t>
            </a:r>
            <a:r>
              <a:rPr lang="en-US" sz="2000" dirty="0"/>
              <a:t>\client\</a:t>
            </a:r>
            <a:r>
              <a:rPr lang="en-US" sz="2000" dirty="0" err="1"/>
              <a:t>stemapp</a:t>
            </a:r>
            <a:r>
              <a:rPr lang="en-US" sz="2000" dirty="0"/>
              <a:t>\widgets\{</a:t>
            </a:r>
            <a:r>
              <a:rPr lang="en-US" sz="2000" dirty="0" err="1">
                <a:solidFill>
                  <a:srgbClr val="FF0000"/>
                </a:solidFill>
              </a:rPr>
              <a:t>MyWidget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7215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File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078277"/>
            <a:ext cx="10127796" cy="562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31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Widget.js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1" y="1233842"/>
            <a:ext cx="1582815" cy="686433"/>
          </a:xfrm>
          <a:prstGeom prst="rect">
            <a:avLst/>
          </a:prstGeom>
        </p:spPr>
      </p:pic>
      <p:pic>
        <p:nvPicPr>
          <p:cNvPr id="3074" name="Picture 2" descr="Image result for esri javascrip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10" y="580884"/>
            <a:ext cx="1981952" cy="148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19" y="2280674"/>
            <a:ext cx="10582275" cy="3952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ounded Rectangle 9"/>
          <p:cNvSpPr/>
          <p:nvPr/>
        </p:nvSpPr>
        <p:spPr>
          <a:xfrm>
            <a:off x="117566" y="2136210"/>
            <a:ext cx="10666975" cy="20402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9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Extend Base Widget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57" y="1261988"/>
            <a:ext cx="8016880" cy="525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0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Widget.js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48" y="1364316"/>
            <a:ext cx="4953000" cy="4667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08" y="1364316"/>
            <a:ext cx="5648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4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4" name="Picture 2" descr="C:\Users\PHEDLU~1.HOU\AppData\Local\Temp\SNAGHTML8248d5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1" y="970049"/>
            <a:ext cx="74580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72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5" name="Picture 2" descr="C:\Users\PHEDLU~1.HOU\AppData\Local\Temp\SNAGHTML8249f0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6" y="1003761"/>
            <a:ext cx="8153400" cy="5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81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Responsive Custom Widget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3" y="972127"/>
            <a:ext cx="2045313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29" y="994987"/>
            <a:ext cx="6222379" cy="449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76" y="2724727"/>
            <a:ext cx="513123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5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Themes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220" y="1283318"/>
            <a:ext cx="3790476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02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66167" cy="3029527"/>
          </a:xfrm>
        </p:spPr>
        <p:txBody>
          <a:bodyPr>
            <a:normAutofit/>
          </a:bodyPr>
          <a:lstStyle/>
          <a:p>
            <a:r>
              <a:rPr lang="en-US" sz="4400" dirty="0"/>
              <a:t>But First…….You will need the basics</a:t>
            </a:r>
            <a:br>
              <a:rPr lang="en-US" dirty="0"/>
            </a:br>
            <a:r>
              <a:rPr lang="en-US" dirty="0"/>
              <a:t>(If you don’t already know them)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6" y="2691634"/>
            <a:ext cx="3311905" cy="3478256"/>
          </a:xfrm>
        </p:spPr>
      </p:pic>
    </p:spTree>
    <p:extLst>
      <p:ext uri="{BB962C8B-B14F-4D97-AF65-F5344CB8AC3E}">
        <p14:creationId xmlns:p14="http://schemas.microsoft.com/office/powerpoint/2010/main" val="3828297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Themes (Modify Existing Theme)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8" y="990600"/>
            <a:ext cx="7772400" cy="56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88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897228"/>
          </a:xfrm>
        </p:spPr>
        <p:txBody>
          <a:bodyPr>
            <a:normAutofit/>
          </a:bodyPr>
          <a:lstStyle/>
          <a:p>
            <a:r>
              <a:rPr lang="en-US" sz="2700" dirty="0"/>
              <a:t>Advanced Tools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7126261" cy="1766262"/>
          </a:xfrm>
        </p:spPr>
        <p:txBody>
          <a:bodyPr>
            <a:noAutofit/>
          </a:bodyPr>
          <a:lstStyle/>
          <a:p>
            <a:r>
              <a:rPr lang="en-US" sz="2000" dirty="0" err="1"/>
              <a:t>Esri</a:t>
            </a:r>
            <a:r>
              <a:rPr lang="en-US" sz="2000" dirty="0"/>
              <a:t>-</a:t>
            </a:r>
            <a:r>
              <a:rPr lang="en-US" sz="2000" dirty="0" err="1"/>
              <a:t>wab</a:t>
            </a:r>
            <a:r>
              <a:rPr lang="en-US" sz="2000" dirty="0"/>
              <a:t>-build (compressed build)</a:t>
            </a:r>
          </a:p>
          <a:p>
            <a:r>
              <a:rPr lang="en-US" sz="2000" dirty="0"/>
              <a:t>Yeoman Framework</a:t>
            </a:r>
          </a:p>
          <a:p>
            <a:r>
              <a:rPr lang="en-US" sz="2000" dirty="0"/>
              <a:t>Gulp/Grunt</a:t>
            </a:r>
          </a:p>
          <a:p>
            <a:r>
              <a:rPr lang="en-US" sz="2000" dirty="0"/>
              <a:t>TypeScript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32867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Demos – What is Possible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1412381"/>
            <a:ext cx="8596668" cy="3546481"/>
          </a:xfrm>
        </p:spPr>
        <p:txBody>
          <a:bodyPr>
            <a:noAutofit/>
          </a:bodyPr>
          <a:lstStyle/>
          <a:p>
            <a:r>
              <a:rPr lang="en-US" u="sng" dirty="0"/>
              <a:t>https://egis.umn.edu/twincities/index.html</a:t>
            </a:r>
            <a:endParaRPr lang="en-US" dirty="0"/>
          </a:p>
          <a:p>
            <a:r>
              <a:rPr lang="en-US" u="sng" dirty="0">
                <a:hlinkClick r:id="rId2"/>
              </a:rPr>
              <a:t>http://pm.maps.arcgis.com/apps/webappviewer/index.html?id=3eed8d6b30ea443dafe4380d70d0fa5e</a:t>
            </a:r>
            <a:endParaRPr lang="en-US" dirty="0"/>
          </a:p>
          <a:p>
            <a:r>
              <a:rPr lang="en-US" u="sng" dirty="0">
                <a:hlinkClick r:id="rId3"/>
              </a:rPr>
              <a:t>http://top100projects.ca/map/</a:t>
            </a:r>
            <a:endParaRPr lang="en-US" dirty="0"/>
          </a:p>
          <a:p>
            <a:r>
              <a:rPr lang="en-US" u="sng" dirty="0">
                <a:hlinkClick r:id="rId4"/>
              </a:rPr>
              <a:t>http://gisapp.mahoningcountyoh.gov/Mahgis/</a:t>
            </a:r>
            <a:endParaRPr lang="en-US" u="sng" dirty="0"/>
          </a:p>
          <a:p>
            <a:r>
              <a:rPr lang="en-US" u="sng" dirty="0">
                <a:hlinkClick r:id="rId5"/>
              </a:rPr>
              <a:t>https://whereto.sg/index.html</a:t>
            </a:r>
            <a:endParaRPr lang="en-US" dirty="0"/>
          </a:p>
          <a:p>
            <a:r>
              <a:rPr lang="en-US" u="sng" dirty="0">
                <a:hlinkClick r:id="rId6"/>
              </a:rPr>
              <a:t>http://coolmaps.esri.com/dashboards/visionzero/</a:t>
            </a:r>
            <a:endParaRPr lang="en-US" dirty="0"/>
          </a:p>
          <a:p>
            <a:r>
              <a:rPr lang="en-US" u="sng" dirty="0">
                <a:hlinkClick r:id="rId7"/>
              </a:rPr>
              <a:t>http://webappbuilderdemos.s3-website-us-east-1.amazonaws.com/waterfront/</a:t>
            </a:r>
            <a:endParaRPr lang="en-US" sz="2000" dirty="0"/>
          </a:p>
          <a:p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3086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511146"/>
          </a:xfrm>
        </p:spPr>
        <p:txBody>
          <a:bodyPr>
            <a:normAutofit/>
          </a:bodyPr>
          <a:lstStyle/>
          <a:p>
            <a:r>
              <a:rPr lang="en-US" sz="2700" dirty="0"/>
              <a:t>Useful Links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9585" y="1275876"/>
            <a:ext cx="8596668" cy="5013555"/>
          </a:xfrm>
        </p:spPr>
        <p:txBody>
          <a:bodyPr>
            <a:noAutofit/>
          </a:bodyPr>
          <a:lstStyle/>
          <a:p>
            <a:r>
              <a:rPr lang="en-US" u="sng" dirty="0" err="1"/>
              <a:t>GeoNet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https://geonet.esri.com/groups/web-app-builder-custom-widgets/content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https://geonet.esri.com/groups/web-appbuilder-custom-themes</a:t>
            </a:r>
            <a:endParaRPr lang="en-US" u="sng" dirty="0"/>
          </a:p>
          <a:p>
            <a:r>
              <a:rPr lang="en-US" u="sng" dirty="0"/>
              <a:t>Additional Widgets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https://geonet.esri.com/thread/119278-roberts-custom-wab-widgets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https://github.com/Esri/solutions-webappbuilder-widgets</a:t>
            </a:r>
            <a:endParaRPr lang="en-US" dirty="0"/>
          </a:p>
          <a:p>
            <a:pPr lvl="1"/>
            <a:r>
              <a:rPr lang="en-US" u="sng" dirty="0">
                <a:hlinkClick r:id="rId6"/>
              </a:rPr>
              <a:t>https://github.com/Esri/WAB-Image-Services-Widgets</a:t>
            </a:r>
            <a:r>
              <a:rPr lang="en-US" dirty="0"/>
              <a:t> </a:t>
            </a:r>
          </a:p>
          <a:p>
            <a:r>
              <a:rPr lang="en-US" u="sng" dirty="0"/>
              <a:t>Other WAB Resources</a:t>
            </a:r>
            <a:endParaRPr lang="en-US" dirty="0"/>
          </a:p>
          <a:p>
            <a:pPr lvl="1"/>
            <a:r>
              <a:rPr lang="en-US" u="sng" dirty="0">
                <a:hlinkClick r:id="rId7"/>
              </a:rPr>
              <a:t>https://geonet.esri.com/blogs/myAlaskaGIS/2016/03/09/web-appbuilder-developer-edition-customization-resource-list</a:t>
            </a:r>
            <a:endParaRPr lang="en-US" dirty="0"/>
          </a:p>
          <a:p>
            <a:pPr lvl="1"/>
            <a:r>
              <a:rPr lang="en-US" u="sng" dirty="0">
                <a:hlinkClick r:id="rId8"/>
              </a:rPr>
              <a:t>https://github.com/gavinr/web-appbuilder-tools-techniques-dev-summit-2017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8237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A few of the Widgets Developed By HEI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891153"/>
            <a:ext cx="8596668" cy="5659116"/>
          </a:xfrm>
        </p:spPr>
        <p:txBody>
          <a:bodyPr>
            <a:noAutofit/>
          </a:bodyPr>
          <a:lstStyle/>
          <a:p>
            <a:r>
              <a:rPr lang="en-US" dirty="0"/>
              <a:t>Go Anoka Park App – Advanced Custom Search and Custom Keyword Search</a:t>
            </a:r>
          </a:p>
          <a:p>
            <a:pPr lvl="1"/>
            <a:r>
              <a:rPr lang="en-US" dirty="0">
                <a:hlinkClick r:id="rId2"/>
              </a:rPr>
              <a:t>http://gis.anokacountymn.gov/GoAnoka/</a:t>
            </a:r>
            <a:endParaRPr lang="en-US" dirty="0"/>
          </a:p>
          <a:p>
            <a:r>
              <a:rPr lang="en-US" dirty="0"/>
              <a:t>Stearns County Park and Rec App - Advanced Custom Search and Custom Keyword Search</a:t>
            </a:r>
          </a:p>
          <a:p>
            <a:pPr lvl="1"/>
            <a:r>
              <a:rPr lang="en-US" dirty="0">
                <a:hlinkClick r:id="rId3"/>
              </a:rPr>
              <a:t>https://gis.co.stearns.mn.us/parks/index.html</a:t>
            </a:r>
            <a:endParaRPr lang="en-US" dirty="0"/>
          </a:p>
          <a:p>
            <a:r>
              <a:rPr lang="en-US" dirty="0"/>
              <a:t>Tracking Conservation Success – Custom Dashboard and Edit Widget</a:t>
            </a:r>
          </a:p>
          <a:p>
            <a:pPr lvl="1"/>
            <a:r>
              <a:rPr lang="en-US" dirty="0">
                <a:hlinkClick r:id="rId4"/>
              </a:rPr>
              <a:t>http://tcs.houstoneng.net/wi/</a:t>
            </a:r>
            <a:endParaRPr lang="en-US" dirty="0"/>
          </a:p>
          <a:p>
            <a:r>
              <a:rPr lang="en-US" dirty="0" err="1"/>
              <a:t>Considated</a:t>
            </a:r>
            <a:r>
              <a:rPr lang="en-US" dirty="0"/>
              <a:t> Irrigation District – Custom Well Water Levels Charting</a:t>
            </a:r>
          </a:p>
          <a:p>
            <a:pPr lvl="1"/>
            <a:r>
              <a:rPr lang="en-US" u="sng" dirty="0">
                <a:hlinkClick r:id="rId5"/>
              </a:rPr>
              <a:t>http://cid.houstoneng.net/</a:t>
            </a:r>
            <a:r>
              <a:rPr lang="en-US" dirty="0"/>
              <a:t> (username and password required)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Mailing Labels Widget</a:t>
            </a:r>
          </a:p>
          <a:p>
            <a:pPr lvl="1"/>
            <a:r>
              <a:rPr lang="en-US" dirty="0"/>
              <a:t>Custom Display Widget for Print (Isolate Widget)</a:t>
            </a:r>
          </a:p>
          <a:p>
            <a:pPr lvl="1"/>
            <a:r>
              <a:rPr lang="en-US" dirty="0"/>
              <a:t>Custom Selection Widget</a:t>
            </a:r>
          </a:p>
          <a:p>
            <a:pPr lvl="1"/>
            <a:r>
              <a:rPr lang="en-US" dirty="0"/>
              <a:t>More</a:t>
            </a:r>
          </a:p>
          <a:p>
            <a:pPr lvl="1"/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1689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Time to Code…</a:t>
            </a:r>
          </a:p>
        </p:txBody>
      </p:sp>
      <p:pic>
        <p:nvPicPr>
          <p:cNvPr id="2050" name="Picture 2" descr="Image result for time to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17" y="2145635"/>
            <a:ext cx="5241867" cy="294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42BDC-C15B-4852-A760-98773AEA6EDC}"/>
              </a:ext>
            </a:extLst>
          </p:cNvPr>
          <p:cNvSpPr/>
          <p:nvPr/>
        </p:nvSpPr>
        <p:spPr>
          <a:xfrm>
            <a:off x="849924" y="1389184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https://github.com/paulhedlund/2017GISLIS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6140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226A-8DC7-4B40-AA31-CDF34CBD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29" y="1740976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Thanks for Attending!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4042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0454-B315-402A-8B80-7E0B6868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The Platform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B7221-4886-4598-8AA6-13EC8FC3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67" y="2028424"/>
            <a:ext cx="9224401" cy="33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90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CE14-4301-486E-BEF6-CDA0642B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 Platform looks like </a:t>
            </a:r>
            <a:r>
              <a:rPr lang="en-US" sz="1000" dirty="0"/>
              <a:t>(image by </a:t>
            </a:r>
            <a:r>
              <a:rPr lang="en-US" sz="1000" dirty="0" err="1"/>
              <a:t>Roket</a:t>
            </a:r>
            <a:r>
              <a:rPr lang="en-US" sz="1000" dirty="0"/>
              <a:t> Science)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30E64-4CB1-40BF-BEE9-54120B2BE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" y="1363185"/>
            <a:ext cx="8014448" cy="53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1859-989D-4899-8F5E-322F7E0D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Publish GIS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4290-D461-4896-BA86-0976BAEF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97" y="2150259"/>
            <a:ext cx="7235630" cy="443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29221" cy="3565237"/>
          </a:xfrm>
        </p:spPr>
        <p:txBody>
          <a:bodyPr>
            <a:normAutofit fontScale="90000"/>
          </a:bodyPr>
          <a:lstStyle/>
          <a:p>
            <a:r>
              <a:rPr lang="en-US" dirty="0"/>
              <a:t>2. OR Consume services…….</a:t>
            </a:r>
            <a:br>
              <a:rPr lang="en-US" dirty="0"/>
            </a:br>
            <a:r>
              <a:rPr lang="en-US" sz="2700" dirty="0"/>
              <a:t> - hosted services (layers published to AGOL)</a:t>
            </a:r>
            <a:br>
              <a:rPr lang="en-US" sz="2700" dirty="0"/>
            </a:br>
            <a:r>
              <a:rPr lang="en-US" sz="2700" dirty="0"/>
              <a:t>		Types: Feature layers, Tile layers, Vector</a:t>
            </a:r>
            <a:br>
              <a:rPr lang="en-US" sz="2700" dirty="0"/>
            </a:br>
            <a:r>
              <a:rPr lang="en-US" sz="2700" dirty="0"/>
              <a:t>		tile layers, scene layers (3d), and more</a:t>
            </a:r>
            <a:br>
              <a:rPr lang="en-US" sz="2700" dirty="0"/>
            </a:br>
            <a:r>
              <a:rPr lang="en-US" sz="2700" dirty="0"/>
              <a:t> - consumed services - services that are stored in a ArcGIS for Server 	REST directory or other compatible directory that are accessed 	by AGOL or Portal and stored in a config file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92" y="424107"/>
            <a:ext cx="1654118" cy="173720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F660A-D914-499C-B2FA-0B15015A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92" y="3657379"/>
            <a:ext cx="2937318" cy="2472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827909-FAFE-4020-829A-403D9874C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372" y="3591100"/>
            <a:ext cx="5460093" cy="173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07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4705BC2C-3D5E-4827-96C1-3D0A9B43BB44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8AFC74F3-AC5E-4EE4-9511-6C290F1E7D42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D0FEE337-0A2A-41ED-9046-0B1652697170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A68E8D3-2AB3-4B14-9A46-81577DB8D9E9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7A7FEB44-FE4F-4CED-A85D-69BB7C05D76D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5923D8A9-EFB3-46FF-BA6D-8008C1B88586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D9FF1117-C070-4B5C-BFA4-8BF1F17A7547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900F9221-741E-471B-AE11-6DF2763FF919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28E4550A-10B4-465A-9964-4D02DC9E3B8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7C6E03F-487A-4E93-8862-D5C5FF45CAEB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9AE3F63C-0BF5-4DED-84B7-C35F63332C61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2F4D6588-45AF-4F09-94FE-E19BDFD3A316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0BE8CB51-C23F-4336-A980-45604B02DFD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66544294-C590-4A97-8693-BB270B0D21BE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42399D1B-3D2C-43F0-98D5-C6388F9FD33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5670D74-4D18-49D7-81C8-80CC858FC1E3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9BDBF363-D70F-4007-852B-8F21A93C5487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B9BEBBB-6DE6-4799-9D4C-457D3981852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03152DD6-F06B-4924-8EBF-F5DC747E4718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A1800723-A970-44AA-AE2D-57BE9630A02B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F6512789-7D8B-456A-9F47-FD64CC73CB31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38D88C0B-3EAC-4354-A53F-509AFC49CB5E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12963</TotalTime>
  <Words>984</Words>
  <Application>Microsoft Office PowerPoint</Application>
  <PresentationFormat>Widescreen</PresentationFormat>
  <Paragraphs>131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Trebuchet MS</vt:lpstr>
      <vt:lpstr>Wingdings 3</vt:lpstr>
      <vt:lpstr>Facet</vt:lpstr>
      <vt:lpstr>Creating a Custom Widget with the Web AppBuilder for ArcGIS</vt:lpstr>
      <vt:lpstr> What is the Web Appbuilder for ArcGIS?</vt:lpstr>
      <vt:lpstr> 2 Options to Work With Web AppBuilder</vt:lpstr>
      <vt:lpstr> How Can It Help You Create Applications?</vt:lpstr>
      <vt:lpstr>But First…….You will need the basics (If you don’t already know them) </vt:lpstr>
      <vt:lpstr>1. The Platform</vt:lpstr>
      <vt:lpstr>What the Platform looks like (image by Roket Science)</vt:lpstr>
      <vt:lpstr>2. Publish GIS Data</vt:lpstr>
      <vt:lpstr>2. OR Consume services…….  - hosted services (layers published to AGOL)   Types: Feature layers, Tile layers, Vector   tile layers, scene layers (3d), and more  - consumed services - services that are stored in a ArcGIS for Server  REST directory or other compatible directory that are accessed  by AGOL or Portal and stored in a config file </vt:lpstr>
      <vt:lpstr>3. Create a web Map – Portal or ArcGIS Online</vt:lpstr>
      <vt:lpstr>4. Configure, Share, and Save the web map</vt:lpstr>
      <vt:lpstr>5.(Optional)Create a Web AppBuilder App from your web map in Portal for ArcGIS or ArcGIS Online – Same Process!</vt:lpstr>
      <vt:lpstr>6. Configure your app. Pick a theme and all out-of-the-box widget you want. Save  Note: The step can also be done in the WAB Developer Version</vt:lpstr>
      <vt:lpstr>Getting Ready to Roll with the Developers Versions of the WAB……Download the Software</vt:lpstr>
      <vt:lpstr>Sign In before you Download</vt:lpstr>
      <vt:lpstr>Extract Downloaded Zipfile to Desired Location</vt:lpstr>
      <vt:lpstr>Configure Software….Just a Couple Items</vt:lpstr>
      <vt:lpstr>Create Application in AGOL or Portal</vt:lpstr>
      <vt:lpstr>Register Application</vt:lpstr>
      <vt:lpstr>Add AP ID (and Portal URL) to WAB</vt:lpstr>
      <vt:lpstr>Invalid Redirect_URI message……WT????????....No Worries….Not a Big Deal</vt:lpstr>
      <vt:lpstr>Figure Out Why….In My Case, the full computer name wasn’t used the first go-round.  Update App Registration, delete singininfo.json, and try again</vt:lpstr>
      <vt:lpstr>New AppId Worked!!!....Now just give permission</vt:lpstr>
      <vt:lpstr>Create New  OR Import (Account or Computer)</vt:lpstr>
      <vt:lpstr>Create New - Select Template</vt:lpstr>
      <vt:lpstr>Create New - Give It A Name</vt:lpstr>
      <vt:lpstr>Create and/or configure application with the WAB Developer Edition (Note: Step 5 and 6 in AGOL or Portal Could have been accomplished via the Developer Edition as well)</vt:lpstr>
      <vt:lpstr>Create and/or configure application with the WAB Developer Edition (Note: Step 5 and 6 in AGOL or Portal Could have been accomplished via the Developer Edition as well)</vt:lpstr>
      <vt:lpstr>Paul Takes Over</vt:lpstr>
      <vt:lpstr>Now On To That Coding Stuff …</vt:lpstr>
      <vt:lpstr>Developer Edition – First Steps - Review</vt:lpstr>
      <vt:lpstr>Wait …  What about the ArcGIS JavaScript API ???</vt:lpstr>
      <vt:lpstr>WAB – (Developer Edition) - Overview</vt:lpstr>
      <vt:lpstr>WAB Development – Technical Stuff Needed</vt:lpstr>
      <vt:lpstr>WAB – Responsive Design</vt:lpstr>
      <vt:lpstr>WAB - Even works on this one</vt:lpstr>
      <vt:lpstr>WAB - Not this one</vt:lpstr>
      <vt:lpstr>WAB – Creating Custom Widgets</vt:lpstr>
      <vt:lpstr>WAB – Extend Base Widget</vt:lpstr>
      <vt:lpstr>Custom Widget – File Structure</vt:lpstr>
      <vt:lpstr>Widget Files …</vt:lpstr>
      <vt:lpstr>Custom Widget – File Structure</vt:lpstr>
      <vt:lpstr>Custom Widget – Widget.js</vt:lpstr>
      <vt:lpstr>WAB – Extend Base Widget</vt:lpstr>
      <vt:lpstr>Custom Widget – Widget.js</vt:lpstr>
      <vt:lpstr>WAB – Custom Widget</vt:lpstr>
      <vt:lpstr>WAB – Custom Widget</vt:lpstr>
      <vt:lpstr>WAB – Responsive Custom Widget</vt:lpstr>
      <vt:lpstr>WAB – Themes</vt:lpstr>
      <vt:lpstr>WAB – Themes (Modify Existing Theme)</vt:lpstr>
      <vt:lpstr>Advanced Tools</vt:lpstr>
      <vt:lpstr>WAB – Demos – What is Possible</vt:lpstr>
      <vt:lpstr>Useful Links</vt:lpstr>
      <vt:lpstr>A few of the Widgets Developed By HEI</vt:lpstr>
      <vt:lpstr>Custom Widget – Time to Code…</vt:lpstr>
      <vt:lpstr>Thanks for Attending!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Web AppBuilder:  What is it and how can it help you build web applications</dc:title>
  <dc:creator>Chad Nunemacher</dc:creator>
  <cp:lastModifiedBy>Paul Hedlund</cp:lastModifiedBy>
  <cp:revision>139</cp:revision>
  <dcterms:created xsi:type="dcterms:W3CDTF">2015-09-21T16:33:44Z</dcterms:created>
  <dcterms:modified xsi:type="dcterms:W3CDTF">2017-10-02T14:12:12Z</dcterms:modified>
</cp:coreProperties>
</file>